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19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>
            <a:extLst>
              <a:ext uri="{FF2B5EF4-FFF2-40B4-BE49-F238E27FC236}">
                <a16:creationId xmlns:a16="http://schemas.microsoft.com/office/drawing/2014/main" id="{B033E3EF-BA83-C6E7-4633-C52797C9EB6B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tr-TR" dirty="0"/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02FF33D0-E881-F8F4-2EB0-8A36126D215F}"/>
              </a:ext>
            </a:extLst>
          </p:cNvPr>
          <p:cNvSpPr txBox="1"/>
          <p:nvPr/>
        </p:nvSpPr>
        <p:spPr>
          <a:xfrm>
            <a:off x="4594303" y="2408662"/>
            <a:ext cx="48396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7200" b="1" dirty="0"/>
              <a:t>İLKER EFİL</a:t>
            </a:r>
            <a:endParaRPr lang="tr-TR" sz="7200" dirty="0"/>
          </a:p>
        </p:txBody>
      </p:sp>
    </p:spTree>
    <p:extLst>
      <p:ext uri="{BB962C8B-B14F-4D97-AF65-F5344CB8AC3E}">
        <p14:creationId xmlns:p14="http://schemas.microsoft.com/office/powerpoint/2010/main" val="1742579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677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4" name="Text 2"/>
          <p:cNvSpPr/>
          <p:nvPr/>
        </p:nvSpPr>
        <p:spPr>
          <a:xfrm>
            <a:off x="852249" y="669608"/>
            <a:ext cx="12434411" cy="7609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992"/>
              </a:lnSpc>
              <a:buNone/>
            </a:pPr>
            <a:r>
              <a:rPr lang="en-US" sz="4793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Satış Performansını Etkileyen Temel Faktörler</a:t>
            </a:r>
            <a:endParaRPr lang="en-US" sz="4793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49" y="1917502"/>
            <a:ext cx="4065151" cy="25123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52249" y="4734163"/>
            <a:ext cx="3043714" cy="3804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96"/>
              </a:lnSpc>
              <a:buNone/>
            </a:pPr>
            <a:r>
              <a:rPr lang="en-US" sz="2397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Miktar ve Fiyat</a:t>
            </a:r>
            <a:endParaRPr lang="en-US" sz="2397" dirty="0"/>
          </a:p>
        </p:txBody>
      </p:sp>
      <p:sp>
        <p:nvSpPr>
          <p:cNvPr id="7" name="Text 4"/>
          <p:cNvSpPr/>
          <p:nvPr/>
        </p:nvSpPr>
        <p:spPr>
          <a:xfrm>
            <a:off x="852249" y="5260658"/>
            <a:ext cx="4065151" cy="15582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68"/>
              </a:lnSpc>
              <a:buNone/>
            </a:pPr>
            <a:r>
              <a:rPr lang="en-US" sz="1917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Ürün miktarı ve fiyatı, satışları en çok etkileyen iki ana faktördür. Daha fazla ürün satışı ve yüksek fiyatlar, toplam satış değerini artırır.</a:t>
            </a:r>
            <a:endParaRPr lang="en-US" sz="1917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565" y="1917502"/>
            <a:ext cx="4065151" cy="251233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82565" y="4734163"/>
            <a:ext cx="3052167" cy="3804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96"/>
              </a:lnSpc>
              <a:buNone/>
            </a:pPr>
            <a:r>
              <a:rPr lang="en-US" sz="2397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Zaman Bazlı Özellikler</a:t>
            </a:r>
            <a:endParaRPr lang="en-US" sz="2397" dirty="0"/>
          </a:p>
        </p:txBody>
      </p:sp>
      <p:sp>
        <p:nvSpPr>
          <p:cNvPr id="10" name="Text 6"/>
          <p:cNvSpPr/>
          <p:nvPr/>
        </p:nvSpPr>
        <p:spPr>
          <a:xfrm>
            <a:off x="5282565" y="5260658"/>
            <a:ext cx="4065151" cy="23374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68"/>
              </a:lnSpc>
              <a:buNone/>
            </a:pPr>
            <a:r>
              <a:rPr lang="en-US" sz="1917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Gün, hafta günü, ay ve saat gibi zaman bazlı özellikler de satışları etkiler, ancak miktar ve fiyat kadar güçlü değildir. Belirli zaman dilimlerinde yapılan kampanyalar ile optimize edilebilir.</a:t>
            </a:r>
            <a:endParaRPr lang="en-US" sz="1917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881" y="1917502"/>
            <a:ext cx="4065270" cy="251245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712881" y="4734282"/>
            <a:ext cx="3777615" cy="3804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96"/>
              </a:lnSpc>
              <a:buNone/>
            </a:pPr>
            <a:r>
              <a:rPr lang="en-US" sz="2397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Satışları Artırma Stratejileri</a:t>
            </a:r>
            <a:endParaRPr lang="en-US" sz="2397" dirty="0"/>
          </a:p>
        </p:txBody>
      </p:sp>
      <p:sp>
        <p:nvSpPr>
          <p:cNvPr id="13" name="Text 8"/>
          <p:cNvSpPr/>
          <p:nvPr/>
        </p:nvSpPr>
        <p:spPr>
          <a:xfrm>
            <a:off x="9712881" y="5260777"/>
            <a:ext cx="4065270" cy="194786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68"/>
              </a:lnSpc>
              <a:buNone/>
            </a:pPr>
            <a:r>
              <a:rPr lang="en-US" sz="1917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Ürün miktarını ve fiyatını optimize ederek satışları önemli ölçüde artırabiliriz. Ayrıca zaman bazlı kampanyalar ve promosyonlarla da satış performansını iyileştirebiliriz.</a:t>
            </a:r>
            <a:endParaRPr lang="en-US" sz="191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tr-TR" dirty="0"/>
          </a:p>
        </p:txBody>
      </p:sp>
      <p:sp>
        <p:nvSpPr>
          <p:cNvPr id="4" name="Text 2"/>
          <p:cNvSpPr/>
          <p:nvPr/>
        </p:nvSpPr>
        <p:spPr>
          <a:xfrm>
            <a:off x="864037" y="919282"/>
            <a:ext cx="12902327" cy="2129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Müşteri Segmentasyonu ve Stratejileri</a:t>
            </a:r>
            <a:endParaRPr lang="en-US" sz="6707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3418880"/>
            <a:ext cx="11727180" cy="321873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64037" y="6915269"/>
            <a:ext cx="129023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4" name="Text 2"/>
          <p:cNvSpPr/>
          <p:nvPr/>
        </p:nvSpPr>
        <p:spPr>
          <a:xfrm>
            <a:off x="864037" y="2382083"/>
            <a:ext cx="12456557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Cluster 0: Sadık Müşteriler (Loyal Customers)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77070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Özellikler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4403288"/>
            <a:ext cx="6150054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 müşteriler düzenli olarak alışveriş yapıyorlar ve orta düzeyde harcama yapıyorlar. Yakın zamanda alışveriş yapmışlar.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7623929" y="377070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Stratejiler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8018859" y="4403288"/>
            <a:ext cx="57551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Sadakat Programları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8018859" y="4884658"/>
            <a:ext cx="57551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Özel İndirimler ve Kampanyalar</a:t>
            </a:r>
            <a:endParaRPr lang="en-US" sz="1944" dirty="0"/>
          </a:p>
        </p:txBody>
      </p:sp>
      <p:sp>
        <p:nvSpPr>
          <p:cNvPr id="10" name="Text 8"/>
          <p:cNvSpPr/>
          <p:nvPr/>
        </p:nvSpPr>
        <p:spPr>
          <a:xfrm>
            <a:off x="8018859" y="5366028"/>
            <a:ext cx="57551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Erken Erişim</a:t>
            </a:r>
            <a:endParaRPr lang="en-US" sz="194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0079" y="928568"/>
            <a:ext cx="7883842" cy="11251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430"/>
              </a:lnSpc>
              <a:buNone/>
            </a:pPr>
            <a:r>
              <a:rPr lang="en-US" sz="3544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Cluster 1: VIP Müşteriler (VIP Customers)</a:t>
            </a:r>
            <a:endParaRPr lang="en-US" sz="3544" dirty="0"/>
          </a:p>
        </p:txBody>
      </p:sp>
      <p:sp>
        <p:nvSpPr>
          <p:cNvPr id="6" name="Shape 3"/>
          <p:cNvSpPr/>
          <p:nvPr/>
        </p:nvSpPr>
        <p:spPr>
          <a:xfrm>
            <a:off x="630079" y="2323743"/>
            <a:ext cx="7883842" cy="1325285"/>
          </a:xfrm>
          <a:prstGeom prst="roundRect">
            <a:avLst>
              <a:gd name="adj" fmla="val 2445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7" name="Text 4"/>
          <p:cNvSpPr/>
          <p:nvPr/>
        </p:nvSpPr>
        <p:spPr>
          <a:xfrm>
            <a:off x="810101" y="2503765"/>
            <a:ext cx="2736652" cy="2812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15"/>
              </a:lnSpc>
              <a:buNone/>
            </a:pPr>
            <a:r>
              <a:rPr lang="en-US" sz="1772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Kişiselleştirilmiş Hizmetler</a:t>
            </a:r>
            <a:endParaRPr lang="en-US" sz="1772" dirty="0"/>
          </a:p>
        </p:txBody>
      </p:sp>
      <p:sp>
        <p:nvSpPr>
          <p:cNvPr id="8" name="Text 5"/>
          <p:cNvSpPr/>
          <p:nvPr/>
        </p:nvSpPr>
        <p:spPr>
          <a:xfrm>
            <a:off x="810101" y="2892981"/>
            <a:ext cx="7523798" cy="576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68"/>
              </a:lnSpc>
              <a:buNone/>
            </a:pPr>
            <a:r>
              <a:rPr lang="en-US" sz="1418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 müşterilere kişiselleştirilmiş hizmetler sunabiliriz. Örneğin, özel müşteri temsilcileri atayabiliriz.</a:t>
            </a:r>
            <a:endParaRPr lang="en-US" sz="1418" dirty="0"/>
          </a:p>
        </p:txBody>
      </p:sp>
      <p:sp>
        <p:nvSpPr>
          <p:cNvPr id="9" name="Shape 6"/>
          <p:cNvSpPr/>
          <p:nvPr/>
        </p:nvSpPr>
        <p:spPr>
          <a:xfrm>
            <a:off x="630079" y="3829050"/>
            <a:ext cx="7883842" cy="1037273"/>
          </a:xfrm>
          <a:prstGeom prst="roundRect">
            <a:avLst>
              <a:gd name="adj" fmla="val 3124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0" name="Text 7"/>
          <p:cNvSpPr/>
          <p:nvPr/>
        </p:nvSpPr>
        <p:spPr>
          <a:xfrm>
            <a:off x="810101" y="4009073"/>
            <a:ext cx="2267426" cy="2812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15"/>
              </a:lnSpc>
              <a:buNone/>
            </a:pPr>
            <a:r>
              <a:rPr lang="en-US" sz="1772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Özel Etkinlik Davetleri</a:t>
            </a:r>
            <a:endParaRPr lang="en-US" sz="1772" dirty="0"/>
          </a:p>
        </p:txBody>
      </p:sp>
      <p:sp>
        <p:nvSpPr>
          <p:cNvPr id="11" name="Text 8"/>
          <p:cNvSpPr/>
          <p:nvPr/>
        </p:nvSpPr>
        <p:spPr>
          <a:xfrm>
            <a:off x="810101" y="4398288"/>
            <a:ext cx="7523798" cy="2880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68"/>
              </a:lnSpc>
              <a:buNone/>
            </a:pPr>
            <a:r>
              <a:rPr lang="en-US" sz="1418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Onları özel etkinliklere davet ederek markamıza olan bağlılıklarını artırabiliriz.</a:t>
            </a:r>
            <a:endParaRPr lang="en-US" sz="1418" dirty="0"/>
          </a:p>
        </p:txBody>
      </p:sp>
      <p:sp>
        <p:nvSpPr>
          <p:cNvPr id="12" name="Shape 9"/>
          <p:cNvSpPr/>
          <p:nvPr/>
        </p:nvSpPr>
        <p:spPr>
          <a:xfrm>
            <a:off x="630079" y="5046345"/>
            <a:ext cx="7883842" cy="1037273"/>
          </a:xfrm>
          <a:prstGeom prst="roundRect">
            <a:avLst>
              <a:gd name="adj" fmla="val 3124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3" name="Text 10"/>
          <p:cNvSpPr/>
          <p:nvPr/>
        </p:nvSpPr>
        <p:spPr>
          <a:xfrm>
            <a:off x="810101" y="5226368"/>
            <a:ext cx="2333030" cy="2812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15"/>
              </a:lnSpc>
              <a:buNone/>
            </a:pPr>
            <a:r>
              <a:rPr lang="en-US" sz="1772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Yüksek Değerli Ödüller</a:t>
            </a:r>
            <a:endParaRPr lang="en-US" sz="1772" dirty="0"/>
          </a:p>
        </p:txBody>
      </p:sp>
      <p:sp>
        <p:nvSpPr>
          <p:cNvPr id="14" name="Text 11"/>
          <p:cNvSpPr/>
          <p:nvPr/>
        </p:nvSpPr>
        <p:spPr>
          <a:xfrm>
            <a:off x="810101" y="5615583"/>
            <a:ext cx="7523798" cy="2880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68"/>
              </a:lnSpc>
              <a:buNone/>
            </a:pPr>
            <a:r>
              <a:rPr lang="en-US" sz="1418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 müşterilere yüksek değerli ödüller sunarak memnuniyetlerini artırabiliriz.</a:t>
            </a:r>
            <a:endParaRPr lang="en-US" sz="1418" dirty="0"/>
          </a:p>
        </p:txBody>
      </p:sp>
      <p:sp>
        <p:nvSpPr>
          <p:cNvPr id="15" name="Shape 12"/>
          <p:cNvSpPr/>
          <p:nvPr/>
        </p:nvSpPr>
        <p:spPr>
          <a:xfrm>
            <a:off x="630079" y="6263640"/>
            <a:ext cx="7883842" cy="1037273"/>
          </a:xfrm>
          <a:prstGeom prst="roundRect">
            <a:avLst>
              <a:gd name="adj" fmla="val 3124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6" name="Text 13"/>
          <p:cNvSpPr/>
          <p:nvPr/>
        </p:nvSpPr>
        <p:spPr>
          <a:xfrm>
            <a:off x="810101" y="6443663"/>
            <a:ext cx="2250400" cy="2812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15"/>
              </a:lnSpc>
              <a:buNone/>
            </a:pPr>
            <a:r>
              <a:rPr lang="en-US" sz="1772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Geri Bildirim Toplama</a:t>
            </a:r>
            <a:endParaRPr lang="en-US" sz="1772" dirty="0"/>
          </a:p>
        </p:txBody>
      </p:sp>
      <p:sp>
        <p:nvSpPr>
          <p:cNvPr id="17" name="Text 14"/>
          <p:cNvSpPr/>
          <p:nvPr/>
        </p:nvSpPr>
        <p:spPr>
          <a:xfrm>
            <a:off x="810101" y="6832878"/>
            <a:ext cx="7523798" cy="2880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68"/>
              </a:lnSpc>
              <a:buNone/>
            </a:pPr>
            <a:r>
              <a:rPr lang="en-US" sz="1418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 müşterilerden düzenli olarak geri bildirim alarak hizmetlerimizi geliştirebiliriz.</a:t>
            </a:r>
            <a:endParaRPr lang="en-US" sz="1418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91238" y="679966"/>
            <a:ext cx="7934325" cy="1080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Cluster 2: Kaybedilmiş Müşteriler (Lost Customers)</a:t>
            </a:r>
            <a:endParaRPr lang="en-US" sz="3402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238" y="2019300"/>
            <a:ext cx="864037" cy="138255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214473" y="2192060"/>
            <a:ext cx="3053477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Yeniden Kazanım Kampanyaları</a:t>
            </a:r>
            <a:endParaRPr lang="en-US" sz="1701" dirty="0"/>
          </a:p>
        </p:txBody>
      </p:sp>
      <p:sp>
        <p:nvSpPr>
          <p:cNvPr id="8" name="Text 4"/>
          <p:cNvSpPr/>
          <p:nvPr/>
        </p:nvSpPr>
        <p:spPr>
          <a:xfrm>
            <a:off x="7214473" y="2565559"/>
            <a:ext cx="6811089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 müşterilere özel kampanyalar ve indirimler sunarak yeniden alışveriş yapmalarını teşvik edebiliriz.</a:t>
            </a:r>
            <a:endParaRPr lang="en-US" sz="1361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238" y="3401854"/>
            <a:ext cx="864037" cy="138255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214473" y="3574613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Özel Teklifler</a:t>
            </a:r>
            <a:endParaRPr lang="en-US" sz="1701" dirty="0"/>
          </a:p>
        </p:txBody>
      </p:sp>
      <p:sp>
        <p:nvSpPr>
          <p:cNvPr id="11" name="Text 6"/>
          <p:cNvSpPr/>
          <p:nvPr/>
        </p:nvSpPr>
        <p:spPr>
          <a:xfrm>
            <a:off x="7214473" y="3948113"/>
            <a:ext cx="6811089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Onlara özel teklifler hazırlayarak geri kazanabiliriz.</a:t>
            </a:r>
            <a:endParaRPr lang="en-US" sz="1361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238" y="4784408"/>
            <a:ext cx="864037" cy="138255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214473" y="4957167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Anket ve Geri Bildirim</a:t>
            </a:r>
            <a:endParaRPr lang="en-US" sz="1701" dirty="0"/>
          </a:p>
        </p:txBody>
      </p:sp>
      <p:sp>
        <p:nvSpPr>
          <p:cNvPr id="14" name="Text 8"/>
          <p:cNvSpPr/>
          <p:nvPr/>
        </p:nvSpPr>
        <p:spPr>
          <a:xfrm>
            <a:off x="7214473" y="5330666"/>
            <a:ext cx="6811089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Müşteri kaybının nedenlerini anlamak için anketler yapabilir ve geri bildirim toplayabiliriz.</a:t>
            </a:r>
            <a:endParaRPr lang="en-US" sz="1361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1238" y="6166961"/>
            <a:ext cx="864037" cy="1382554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214473" y="6339721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Hatırlatma E-postaları</a:t>
            </a:r>
            <a:endParaRPr lang="en-US" sz="1701" dirty="0"/>
          </a:p>
        </p:txBody>
      </p:sp>
      <p:sp>
        <p:nvSpPr>
          <p:cNvPr id="17" name="Text 10"/>
          <p:cNvSpPr/>
          <p:nvPr/>
        </p:nvSpPr>
        <p:spPr>
          <a:xfrm>
            <a:off x="7214473" y="6713220"/>
            <a:ext cx="6811089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 müşterilere ürün ve kampanya hatırlatmaları göndererek yeniden alışveriş yapmalarını sağlayabiliriz.</a:t>
            </a:r>
            <a:endParaRPr lang="en-US" sz="136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675" y="1218128"/>
            <a:ext cx="7872651" cy="11351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469"/>
              </a:lnSpc>
              <a:buNone/>
            </a:pPr>
            <a:r>
              <a:rPr lang="en-US" sz="3575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Cluster 3: Potansiyel Sadık Müşteriler (Potential Loyalists)</a:t>
            </a:r>
            <a:endParaRPr lang="en-US" sz="3575" dirty="0"/>
          </a:p>
        </p:txBody>
      </p:sp>
      <p:sp>
        <p:nvSpPr>
          <p:cNvPr id="6" name="Shape 3"/>
          <p:cNvSpPr/>
          <p:nvPr/>
        </p:nvSpPr>
        <p:spPr>
          <a:xfrm>
            <a:off x="635675" y="2829997"/>
            <a:ext cx="408623" cy="408623"/>
          </a:xfrm>
          <a:prstGeom prst="roundRect">
            <a:avLst>
              <a:gd name="adj" fmla="val 8001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7" name="Text 4"/>
          <p:cNvSpPr/>
          <p:nvPr/>
        </p:nvSpPr>
        <p:spPr>
          <a:xfrm>
            <a:off x="760928" y="2898100"/>
            <a:ext cx="158115" cy="272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5"/>
              </a:lnSpc>
              <a:buNone/>
            </a:pPr>
            <a:r>
              <a:rPr lang="en-US" sz="2145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</a:t>
            </a:r>
            <a:endParaRPr lang="en-US" sz="2145" dirty="0"/>
          </a:p>
        </p:txBody>
      </p:sp>
      <p:sp>
        <p:nvSpPr>
          <p:cNvPr id="8" name="Text 5"/>
          <p:cNvSpPr/>
          <p:nvPr/>
        </p:nvSpPr>
        <p:spPr>
          <a:xfrm>
            <a:off x="1225868" y="2829997"/>
            <a:ext cx="2270403" cy="2837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5"/>
              </a:lnSpc>
              <a:buNone/>
            </a:pPr>
            <a:r>
              <a:rPr lang="en-US" sz="1788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Sadakat Programları</a:t>
            </a:r>
            <a:endParaRPr lang="en-US" sz="1788" dirty="0"/>
          </a:p>
        </p:txBody>
      </p:sp>
      <p:sp>
        <p:nvSpPr>
          <p:cNvPr id="9" name="Text 6"/>
          <p:cNvSpPr/>
          <p:nvPr/>
        </p:nvSpPr>
        <p:spPr>
          <a:xfrm>
            <a:off x="1225868" y="3222665"/>
            <a:ext cx="7282458" cy="290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88"/>
              </a:lnSpc>
              <a:buNone/>
            </a:pPr>
            <a:r>
              <a:rPr lang="en-US" sz="143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 müşterilere sadakat programları sunarak sadık müşterilere dönüştürebiliriz.</a:t>
            </a:r>
            <a:endParaRPr lang="en-US" sz="1430" dirty="0"/>
          </a:p>
        </p:txBody>
      </p:sp>
      <p:sp>
        <p:nvSpPr>
          <p:cNvPr id="10" name="Shape 7"/>
          <p:cNvSpPr/>
          <p:nvPr/>
        </p:nvSpPr>
        <p:spPr>
          <a:xfrm>
            <a:off x="635675" y="3899178"/>
            <a:ext cx="408623" cy="408623"/>
          </a:xfrm>
          <a:prstGeom prst="roundRect">
            <a:avLst>
              <a:gd name="adj" fmla="val 8001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1" name="Text 8"/>
          <p:cNvSpPr/>
          <p:nvPr/>
        </p:nvSpPr>
        <p:spPr>
          <a:xfrm>
            <a:off x="760928" y="3967282"/>
            <a:ext cx="158115" cy="272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5"/>
              </a:lnSpc>
              <a:buNone/>
            </a:pPr>
            <a:r>
              <a:rPr lang="en-US" sz="2145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</a:t>
            </a:r>
            <a:endParaRPr lang="en-US" sz="2145" dirty="0"/>
          </a:p>
        </p:txBody>
      </p:sp>
      <p:sp>
        <p:nvSpPr>
          <p:cNvPr id="12" name="Text 9"/>
          <p:cNvSpPr/>
          <p:nvPr/>
        </p:nvSpPr>
        <p:spPr>
          <a:xfrm>
            <a:off x="1225868" y="3899178"/>
            <a:ext cx="2793563" cy="2837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5"/>
              </a:lnSpc>
              <a:buNone/>
            </a:pPr>
            <a:r>
              <a:rPr lang="en-US" sz="1788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Kişiselleştirilmiş E-postalar</a:t>
            </a:r>
            <a:endParaRPr lang="en-US" sz="1788" dirty="0"/>
          </a:p>
        </p:txBody>
      </p:sp>
      <p:sp>
        <p:nvSpPr>
          <p:cNvPr id="13" name="Text 10"/>
          <p:cNvSpPr/>
          <p:nvPr/>
        </p:nvSpPr>
        <p:spPr>
          <a:xfrm>
            <a:off x="1225868" y="4291846"/>
            <a:ext cx="7282458" cy="5812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8"/>
              </a:lnSpc>
              <a:buNone/>
            </a:pPr>
            <a:r>
              <a:rPr lang="en-US" sz="143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Onlara kişiselleştirilmiş e-posta kampanyaları göndererek daha sık alışveriş yapmalarını teşvik edebiliriz.</a:t>
            </a:r>
            <a:endParaRPr lang="en-US" sz="1430" dirty="0"/>
          </a:p>
        </p:txBody>
      </p:sp>
      <p:sp>
        <p:nvSpPr>
          <p:cNvPr id="14" name="Shape 11"/>
          <p:cNvSpPr/>
          <p:nvPr/>
        </p:nvSpPr>
        <p:spPr>
          <a:xfrm>
            <a:off x="635675" y="5258991"/>
            <a:ext cx="408623" cy="408623"/>
          </a:xfrm>
          <a:prstGeom prst="roundRect">
            <a:avLst>
              <a:gd name="adj" fmla="val 8001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5" name="Text 12"/>
          <p:cNvSpPr/>
          <p:nvPr/>
        </p:nvSpPr>
        <p:spPr>
          <a:xfrm>
            <a:off x="760928" y="5327094"/>
            <a:ext cx="158115" cy="272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5"/>
              </a:lnSpc>
              <a:buNone/>
            </a:pPr>
            <a:r>
              <a:rPr lang="en-US" sz="2145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</a:t>
            </a:r>
            <a:endParaRPr lang="en-US" sz="2145" dirty="0"/>
          </a:p>
        </p:txBody>
      </p:sp>
      <p:sp>
        <p:nvSpPr>
          <p:cNvPr id="16" name="Text 13"/>
          <p:cNvSpPr/>
          <p:nvPr/>
        </p:nvSpPr>
        <p:spPr>
          <a:xfrm>
            <a:off x="1225868" y="5258991"/>
            <a:ext cx="2270403" cy="2837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5"/>
              </a:lnSpc>
              <a:buNone/>
            </a:pPr>
            <a:r>
              <a:rPr lang="en-US" sz="1788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Özel İndirimler</a:t>
            </a:r>
            <a:endParaRPr lang="en-US" sz="1788" dirty="0"/>
          </a:p>
        </p:txBody>
      </p:sp>
      <p:sp>
        <p:nvSpPr>
          <p:cNvPr id="17" name="Text 14"/>
          <p:cNvSpPr/>
          <p:nvPr/>
        </p:nvSpPr>
        <p:spPr>
          <a:xfrm>
            <a:off x="1225868" y="5651659"/>
            <a:ext cx="7282458" cy="290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88"/>
              </a:lnSpc>
              <a:buNone/>
            </a:pPr>
            <a:r>
              <a:rPr lang="en-US" sz="143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 müşterilere özel indirimler sunarak bağlılıklarını artırabiliriz.</a:t>
            </a:r>
            <a:endParaRPr lang="en-US" sz="1430" dirty="0"/>
          </a:p>
        </p:txBody>
      </p:sp>
      <p:sp>
        <p:nvSpPr>
          <p:cNvPr id="18" name="Shape 15"/>
          <p:cNvSpPr/>
          <p:nvPr/>
        </p:nvSpPr>
        <p:spPr>
          <a:xfrm>
            <a:off x="635675" y="6328172"/>
            <a:ext cx="408623" cy="408623"/>
          </a:xfrm>
          <a:prstGeom prst="roundRect">
            <a:avLst>
              <a:gd name="adj" fmla="val 8001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9" name="Text 16"/>
          <p:cNvSpPr/>
          <p:nvPr/>
        </p:nvSpPr>
        <p:spPr>
          <a:xfrm>
            <a:off x="760928" y="6396276"/>
            <a:ext cx="158115" cy="272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5"/>
              </a:lnSpc>
              <a:buNone/>
            </a:pPr>
            <a:r>
              <a:rPr lang="en-US" sz="2145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4</a:t>
            </a:r>
            <a:endParaRPr lang="en-US" sz="2145" dirty="0"/>
          </a:p>
        </p:txBody>
      </p:sp>
      <p:sp>
        <p:nvSpPr>
          <p:cNvPr id="20" name="Text 17"/>
          <p:cNvSpPr/>
          <p:nvPr/>
        </p:nvSpPr>
        <p:spPr>
          <a:xfrm>
            <a:off x="1225868" y="6328172"/>
            <a:ext cx="2585085" cy="2837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5"/>
              </a:lnSpc>
              <a:buNone/>
            </a:pPr>
            <a:r>
              <a:rPr lang="en-US" sz="1788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Teşvik Edici Kampanyalar</a:t>
            </a:r>
            <a:endParaRPr lang="en-US" sz="1788" dirty="0"/>
          </a:p>
        </p:txBody>
      </p:sp>
      <p:sp>
        <p:nvSpPr>
          <p:cNvPr id="21" name="Text 18"/>
          <p:cNvSpPr/>
          <p:nvPr/>
        </p:nvSpPr>
        <p:spPr>
          <a:xfrm>
            <a:off x="1225868" y="6720840"/>
            <a:ext cx="7282458" cy="290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88"/>
              </a:lnSpc>
              <a:buNone/>
            </a:pPr>
            <a:r>
              <a:rPr lang="en-US" sz="143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Özel teşvik edici kampanyalar düzenleyerek daha sık alışveriş yapmalarını sağlayabiliriz.</a:t>
            </a:r>
            <a:endParaRPr lang="en-US" sz="143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4874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183011" y="3013710"/>
            <a:ext cx="7155299" cy="5872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24"/>
              </a:lnSpc>
              <a:buNone/>
            </a:pPr>
            <a:r>
              <a:rPr lang="en-US" sz="3699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Müşteri Segmentasyonu Faydaları</a:t>
            </a:r>
            <a:endParaRPr lang="en-US" sz="3699" dirty="0"/>
          </a:p>
        </p:txBody>
      </p:sp>
      <p:sp>
        <p:nvSpPr>
          <p:cNvPr id="6" name="Shape 3"/>
          <p:cNvSpPr/>
          <p:nvPr/>
        </p:nvSpPr>
        <p:spPr>
          <a:xfrm>
            <a:off x="2183011" y="3882747"/>
            <a:ext cx="10264378" cy="3681889"/>
          </a:xfrm>
          <a:prstGeom prst="roundRect">
            <a:avLst>
              <a:gd name="adj" fmla="val 91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7" name="Shape 4"/>
          <p:cNvSpPr/>
          <p:nvPr/>
        </p:nvSpPr>
        <p:spPr>
          <a:xfrm>
            <a:off x="2190631" y="3890367"/>
            <a:ext cx="10249138" cy="84153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8" name="Text 5"/>
          <p:cNvSpPr/>
          <p:nvPr/>
        </p:nvSpPr>
        <p:spPr>
          <a:xfrm>
            <a:off x="2378512" y="4010620"/>
            <a:ext cx="4744998" cy="300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67"/>
              </a:lnSpc>
              <a:buNone/>
            </a:pPr>
            <a:r>
              <a:rPr lang="en-US" sz="148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Artırılmış Müşteri Memnuniyeti</a:t>
            </a:r>
            <a:endParaRPr lang="en-US" sz="1480" dirty="0"/>
          </a:p>
        </p:txBody>
      </p:sp>
      <p:sp>
        <p:nvSpPr>
          <p:cNvPr id="9" name="Text 6"/>
          <p:cNvSpPr/>
          <p:nvPr/>
        </p:nvSpPr>
        <p:spPr>
          <a:xfrm>
            <a:off x="7506891" y="4010620"/>
            <a:ext cx="4744998" cy="6010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67"/>
              </a:lnSpc>
              <a:buNone/>
            </a:pPr>
            <a:r>
              <a:rPr lang="en-US" sz="148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Her müşteri grubunun özel ihtiyaçlarına yönelik stratejiler geliştirerek müşteri memnuniyetini artırabiliriz.</a:t>
            </a:r>
            <a:endParaRPr lang="en-US" sz="1480" dirty="0"/>
          </a:p>
        </p:txBody>
      </p:sp>
      <p:sp>
        <p:nvSpPr>
          <p:cNvPr id="10" name="Shape 7"/>
          <p:cNvSpPr/>
          <p:nvPr/>
        </p:nvSpPr>
        <p:spPr>
          <a:xfrm>
            <a:off x="2190631" y="4731901"/>
            <a:ext cx="10249138" cy="84153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1" name="Text 8"/>
          <p:cNvSpPr/>
          <p:nvPr/>
        </p:nvSpPr>
        <p:spPr>
          <a:xfrm>
            <a:off x="2378512" y="4852154"/>
            <a:ext cx="4744998" cy="300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67"/>
              </a:lnSpc>
              <a:buNone/>
            </a:pPr>
            <a:r>
              <a:rPr lang="en-US" sz="148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Optimize Edilmiş Satışlar</a:t>
            </a:r>
            <a:endParaRPr lang="en-US" sz="1480" dirty="0"/>
          </a:p>
        </p:txBody>
      </p:sp>
      <p:sp>
        <p:nvSpPr>
          <p:cNvPr id="12" name="Text 9"/>
          <p:cNvSpPr/>
          <p:nvPr/>
        </p:nvSpPr>
        <p:spPr>
          <a:xfrm>
            <a:off x="7506891" y="4852154"/>
            <a:ext cx="4744998" cy="6010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67"/>
              </a:lnSpc>
              <a:buNone/>
            </a:pPr>
            <a:r>
              <a:rPr lang="en-US" sz="148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Doğru müşterilere doğru mesajları göndererek satışları optimize edebiliriz.</a:t>
            </a:r>
            <a:endParaRPr lang="en-US" sz="1480" dirty="0"/>
          </a:p>
        </p:txBody>
      </p:sp>
      <p:sp>
        <p:nvSpPr>
          <p:cNvPr id="13" name="Shape 10"/>
          <p:cNvSpPr/>
          <p:nvPr/>
        </p:nvSpPr>
        <p:spPr>
          <a:xfrm>
            <a:off x="2190631" y="5573435"/>
            <a:ext cx="10249138" cy="11420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4" name="Text 11"/>
          <p:cNvSpPr/>
          <p:nvPr/>
        </p:nvSpPr>
        <p:spPr>
          <a:xfrm>
            <a:off x="2378512" y="5693688"/>
            <a:ext cx="4744998" cy="300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67"/>
              </a:lnSpc>
              <a:buNone/>
            </a:pPr>
            <a:r>
              <a:rPr lang="en-US" sz="148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Geliştirilmiş Karlılık</a:t>
            </a:r>
            <a:endParaRPr lang="en-US" sz="1480" dirty="0"/>
          </a:p>
        </p:txBody>
      </p:sp>
      <p:sp>
        <p:nvSpPr>
          <p:cNvPr id="15" name="Text 12"/>
          <p:cNvSpPr/>
          <p:nvPr/>
        </p:nvSpPr>
        <p:spPr>
          <a:xfrm>
            <a:off x="7506891" y="5693688"/>
            <a:ext cx="4744998" cy="9015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67"/>
              </a:lnSpc>
              <a:buNone/>
            </a:pPr>
            <a:r>
              <a:rPr lang="en-US" sz="148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Müşteri segmentasyonu, işletmelerin kaynaklarını daha etkili bir şekilde kullanmalarına ve karlılığı artırmalarına yardımcı olur.</a:t>
            </a:r>
            <a:endParaRPr lang="en-US" sz="1480" dirty="0"/>
          </a:p>
        </p:txBody>
      </p:sp>
      <p:sp>
        <p:nvSpPr>
          <p:cNvPr id="16" name="Shape 13"/>
          <p:cNvSpPr/>
          <p:nvPr/>
        </p:nvSpPr>
        <p:spPr>
          <a:xfrm>
            <a:off x="2190631" y="6715482"/>
            <a:ext cx="10249138" cy="84153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7" name="Text 14"/>
          <p:cNvSpPr/>
          <p:nvPr/>
        </p:nvSpPr>
        <p:spPr>
          <a:xfrm>
            <a:off x="2378512" y="6835735"/>
            <a:ext cx="4744998" cy="300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67"/>
              </a:lnSpc>
              <a:buNone/>
            </a:pPr>
            <a:r>
              <a:rPr lang="en-US" sz="148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Daha İyi Pazarlama Stratejileri</a:t>
            </a:r>
            <a:endParaRPr lang="en-US" sz="1480" dirty="0"/>
          </a:p>
        </p:txBody>
      </p:sp>
      <p:sp>
        <p:nvSpPr>
          <p:cNvPr id="18" name="Text 15"/>
          <p:cNvSpPr/>
          <p:nvPr/>
        </p:nvSpPr>
        <p:spPr>
          <a:xfrm>
            <a:off x="7506891" y="6835735"/>
            <a:ext cx="4744998" cy="6010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67"/>
              </a:lnSpc>
              <a:buNone/>
            </a:pPr>
            <a:r>
              <a:rPr lang="en-US" sz="148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Müşteri segmentasyonu, işletmelerin daha hedefli ve etkili pazarlama stratejileri geliştirmelerini sağlar.</a:t>
            </a:r>
            <a:endParaRPr lang="en-US" sz="148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2753797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Sonuç</a:t>
            </a:r>
            <a:endParaRPr lang="en-US" sz="4860" dirty="0"/>
          </a:p>
        </p:txBody>
      </p:sp>
      <p:sp>
        <p:nvSpPr>
          <p:cNvPr id="6" name="Text 3"/>
          <p:cNvSpPr/>
          <p:nvPr/>
        </p:nvSpPr>
        <p:spPr>
          <a:xfrm>
            <a:off x="864037" y="3895606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Müşteri segmentasyonu, işletmelerin müşterilerini daha iyi anlamalarına ve daha etkili pazarlama stratejileri geliştirmelerine yardımcı olur. Bu sayede, müşteri memnuniyetini artırarak satışları optimize edebilir ve işletmenin genel başarısını iyileştirebiliriz.</a:t>
            </a:r>
            <a:endParaRPr lang="en-US" sz="1944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4" name="Text 2"/>
          <p:cNvSpPr/>
          <p:nvPr/>
        </p:nvSpPr>
        <p:spPr>
          <a:xfrm>
            <a:off x="864037" y="1135856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Satış Tahmini</a:t>
            </a:r>
            <a:endParaRPr lang="en-US" sz="486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387" y="3043237"/>
            <a:ext cx="6516052" cy="4245042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789" y="3043237"/>
            <a:ext cx="4775672" cy="42450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64037" y="6698575"/>
            <a:ext cx="129023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435</Words>
  <Application>Microsoft Office PowerPoint</Application>
  <PresentationFormat>Özel</PresentationFormat>
  <Paragraphs>68</Paragraphs>
  <Slides>10</Slides>
  <Notes>9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10</vt:i4>
      </vt:variant>
    </vt:vector>
  </HeadingPairs>
  <TitlesOfParts>
    <vt:vector size="13" baseType="lpstr">
      <vt:lpstr>Arial</vt:lpstr>
      <vt:lpstr>Lato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ilker.efil@hotmail.com</cp:lastModifiedBy>
  <cp:revision>4</cp:revision>
  <dcterms:created xsi:type="dcterms:W3CDTF">2024-07-18T18:21:45Z</dcterms:created>
  <dcterms:modified xsi:type="dcterms:W3CDTF">2024-08-21T10:48:49Z</dcterms:modified>
</cp:coreProperties>
</file>